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8" r:id="rId4"/>
    <p:sldId id="259" r:id="rId5"/>
    <p:sldId id="261" r:id="rId6"/>
    <p:sldId id="260" r:id="rId7"/>
    <p:sldId id="275" r:id="rId8"/>
    <p:sldId id="278" r:id="rId9"/>
    <p:sldId id="277" r:id="rId10"/>
    <p:sldId id="279" r:id="rId11"/>
    <p:sldId id="282" r:id="rId12"/>
    <p:sldId id="296" r:id="rId13"/>
    <p:sldId id="281" r:id="rId14"/>
    <p:sldId id="283" r:id="rId15"/>
    <p:sldId id="286" r:id="rId16"/>
    <p:sldId id="289" r:id="rId17"/>
    <p:sldId id="290" r:id="rId18"/>
    <p:sldId id="294" r:id="rId19"/>
    <p:sldId id="288" r:id="rId20"/>
    <p:sldId id="287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7BF0-8D82-4D90-BF6E-FA73EC8C0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33E3-E7D7-4BF8-BEFF-7634329D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0FA73-F585-4B37-AC69-91C901DBF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388A6-8E04-4725-886B-1E0C62FA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1304-C3B8-41A9-BD59-028E34D9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0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E42E-C08F-46AF-9B76-9F1038FC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85950D-4205-4EA8-825C-C2DB98D6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8CEBA-2CC0-44F7-9A25-98179394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14166-08B8-4F1B-AD37-551D57C0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82428-D1B4-4454-9639-64EA8E7AC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4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51EAC-C807-4A3E-8189-EE46E76D8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8A7A0-12A1-44BB-BD5E-F03C5B6A0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A2E6D-0266-4128-AF77-66278CA7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AC71-0083-4D19-8613-DD717230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735E6-262E-4353-B287-D4BB0878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63FB7-9C0B-42F9-B13A-D4BEDCF0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E7FA-DB9A-456A-8EE0-CAFBCB7B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01D6-3688-4511-B777-037A688D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2453C-54CE-423C-B9B7-2BFF6A7E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CE00F-2122-4231-AF22-D76D9D55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3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E0CB-E54D-4E43-9508-FD0B2396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05D67-8B06-4C19-9562-0C934441A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9AF52-A59D-4D48-BF5E-DD10D2B95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A9FB3-AAEA-4E2E-AD99-84E125CF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59F91-B293-4832-98E0-BB4BF1DA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2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8234-FD24-4354-9541-FD8A1978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F5C0-DAED-48F2-A8B3-1F82D1E6A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3D0DB-8385-4078-AC0B-EF9BEEEE3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8531D-CC48-421E-A438-4297F3D7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DF471-9B7F-4202-BD84-E21655A6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3DE86-35EC-434A-9BD9-D304A61F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5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53FA-14C5-499D-9B17-38224352F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AE8C0-95C8-4696-8D8B-8BC17F297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46AF5-FA20-4950-BBA9-3507E2DDF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D2E88E-20EC-4CA2-B3FD-4F863BDA5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2A3D5-809A-4310-949C-3E07427E7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5F4BCE-9552-45B9-8B49-6CCD87AE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12F3C-18D6-4573-A481-12112B12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41655-45A5-4DF5-AD12-3A9C174AE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6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13A9-8231-4734-953C-60C58C73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79ED5-389C-4F42-B59D-1EA19AF4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F4E4B-91B9-4967-BC4A-DFA665C6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CC402-CBEB-4194-BBF8-680DBEC0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7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3F9C3-3938-418A-AD03-D947FE3D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9421F-2AB9-4574-AB70-121383AC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1D983-6CF4-4F6E-AE09-58DE9C70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0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425-9C2B-4ED5-8F04-8FFB8331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4927-EC5B-4184-ABA3-CF719483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21AF8-C31C-4FE4-8288-9CF4C8497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68E21-F97E-46AF-B2E6-76458234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54452-010B-4BF4-9289-7450D93E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F816C-8711-4B7C-B72F-B46B2ADC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3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4FC4-F42D-4BE8-8510-879EE4D6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F176-65FA-4385-9AC5-8B1E133D0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672D4-31C2-4C76-B597-3683E0A53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7E164-C571-4824-AA0E-77E6E24F4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C4FA4-107E-49DC-9FB0-6B2257B5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3E954-6633-4398-B473-9EAF999D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2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E518BC-7C90-4023-917E-EF084F43C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5E0B4-A8E5-4D95-B87A-0FDA1741B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EA9E-4959-4331-A1CF-6C28310CB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8037B-942C-4F6C-B920-AF2FAF024C4F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2C36C-8BD0-4C04-95FE-FFCB743E3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6EC22-6014-4CDA-BE32-ECCC8DD6E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A988B-D347-49C5-BED2-389373779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66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340E4C-8DC1-4D0D-9192-CFA771CF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Neoliberalism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427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61EDC4-AAB4-425F-8795-5987DAFB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End of the High Wage Regime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1D922A8-39C3-4A1C-8D77-FC52CF654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7" y="307731"/>
            <a:ext cx="5330182" cy="399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B5478-4DFC-485D-B12D-4141441E0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315140"/>
            <a:ext cx="5455917" cy="398281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952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3A96B-8D9C-4309-B70F-DF515DAE9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The Carter Recession and Volcker Shock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0C09F6-AC7D-4518-843E-848EAF5CA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Stagflation overshadowed Carter’s entire presidency</a:t>
            </a:r>
          </a:p>
          <a:p>
            <a:r>
              <a:rPr lang="en-US" sz="2400" dirty="0"/>
              <a:t>Beginning in 1979 Fed Chairman Paul Volcker implemented rates hikes to “shake out” inflation</a:t>
            </a:r>
          </a:p>
          <a:p>
            <a:r>
              <a:rPr lang="en-US" sz="2400" dirty="0"/>
              <a:t>As world reserve currency, interest rate hike affected all countries</a:t>
            </a:r>
          </a:p>
          <a:p>
            <a:r>
              <a:rPr lang="en-US" sz="2400" dirty="0"/>
              <a:t>Precipitated Mexican Peso Crisis of 1982, followed by frequent defaults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C72C2-5ED3-4E17-9B09-69B1B50B7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9CD7C-0510-4236-A1FA-84A9D4DD5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2" b="29712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6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B719B-D0DF-4D2C-BC8A-A53C11FA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The Washington Consensus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9B509-282C-40A4-A8B8-A2707CA67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6182292" cy="30911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3006-DF94-415E-AA78-546E82B3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IMF provides loans to countries who default on their debts</a:t>
            </a:r>
          </a:p>
          <a:p>
            <a:r>
              <a:rPr lang="en-US" sz="1800" dirty="0"/>
              <a:t>Demands “structural adjustment” in return, which includes privatization, deregulation, fiscal austerity, and union-busting</a:t>
            </a:r>
          </a:p>
        </p:txBody>
      </p:sp>
    </p:spTree>
    <p:extLst>
      <p:ext uri="{BB962C8B-B14F-4D97-AF65-F5344CB8AC3E}">
        <p14:creationId xmlns:p14="http://schemas.microsoft.com/office/powerpoint/2010/main" val="370273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BAFA-6EF4-4BC2-AB0A-92B489D1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Supply-Side Economics/</a:t>
            </a:r>
            <a:br>
              <a:rPr lang="en-US" sz="4000" dirty="0"/>
            </a:br>
            <a:r>
              <a:rPr lang="en-US" sz="4000" dirty="0"/>
              <a:t>Neoliberalism (neo-classicism)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986A4E-9F27-4C7A-906F-833D6CF51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Arthur Laffer’s theory: lower taxes generate both more growth and more gov’t revenue</a:t>
            </a:r>
          </a:p>
          <a:p>
            <a:r>
              <a:rPr lang="en-US" sz="2400" dirty="0"/>
              <a:t>Deregulatory theory: Chicago Schooler George Stigler argued regulatory institutions are “captured” by those they are supposed to regulate</a:t>
            </a:r>
          </a:p>
          <a:p>
            <a:r>
              <a:rPr lang="en-US" sz="2400" dirty="0"/>
              <a:t>Bottom line: regulatory/welfare state (New Deal Order) ineffective and economically stifling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D15E0-A208-4FD8-8CAD-29553C87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396" y="306909"/>
            <a:ext cx="342471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67D30D-85FD-4620-922C-7E8E40ED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3154056"/>
            <a:ext cx="4042410" cy="27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BD26B-D847-47B6-8A6D-B168556A9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Ronald Reagan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F190-2D45-44F7-AFE4-88BE9FE8A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Paleoconservative and staunch proponent of supply-side economics</a:t>
            </a:r>
          </a:p>
          <a:p>
            <a:r>
              <a:rPr lang="en-US" sz="2400" dirty="0"/>
              <a:t>Long-standing personal and professional ties to intellectual and civil society organizations of the right</a:t>
            </a:r>
          </a:p>
          <a:p>
            <a:r>
              <a:rPr lang="en-US" sz="2400" dirty="0"/>
              <a:t>Crushed PATCO (Air Traffic Controllers) strike in 1981</a:t>
            </a:r>
          </a:p>
          <a:p>
            <a:r>
              <a:rPr lang="en-US" sz="2400" dirty="0"/>
              <a:t>The last Cold Warrior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86172-4B29-489C-B5C9-3C4EAFBD2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" r="-3" b="-3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98BE7A-AA09-4AC3-A8C9-17F76620C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7" b="8457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25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FCDCC-895E-44E9-B460-7F2E0490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British Neoliberalism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D7156-AB2F-4973-BF6B-31DD08C6E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Margaret Thatcher elected prime minister 1979</a:t>
            </a:r>
          </a:p>
          <a:p>
            <a:r>
              <a:rPr lang="en-US" sz="2400" dirty="0"/>
              <a:t>Used the state to break unions, including contentious 1984 coal-miners’ strike</a:t>
            </a:r>
          </a:p>
          <a:p>
            <a:r>
              <a:rPr lang="en-US" sz="2400" dirty="0"/>
              <a:t>Sold off state-owned industries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C5203-321C-4ACA-8D3E-9ACB8958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1" y="318034"/>
            <a:ext cx="4042409" cy="2263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54271-79F7-42DA-B527-B13874D9E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3310699"/>
            <a:ext cx="4042410" cy="24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8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E1A2A-890C-465B-9AC7-E78CB698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Glasnost and Perestroika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1E3AA-1B9C-4BE9-8406-69EA8797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Clear by the 1970s USSR was falling behind not catching up to the capitalist West</a:t>
            </a:r>
          </a:p>
          <a:p>
            <a:r>
              <a:rPr lang="en-US" sz="2400" dirty="0"/>
              <a:t>Gorbachev introduced Glasnost (openness) and Perestroika (restructuring) initially to preserve socialist regime by making it more competitive</a:t>
            </a:r>
          </a:p>
          <a:p>
            <a:r>
              <a:rPr lang="en-US" sz="2400" dirty="0"/>
              <a:t>Allowed private ownership of previously state-owned enterprises</a:t>
            </a:r>
          </a:p>
          <a:p>
            <a:r>
              <a:rPr lang="en-US" sz="2400" dirty="0"/>
              <a:t>Opened Soviet economy to foreign capital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576D4-FFE2-44D7-A38E-010B2B85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1" y="312981"/>
            <a:ext cx="4042409" cy="2273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6A6B98-4D4A-4BC1-A746-2130DE61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204" y="2828925"/>
            <a:ext cx="3355104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26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A962E-03A2-420F-A2C0-BCDB82539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40112-D254-4BAE-B689-C983416B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Fall of the Berlin Wall, 1989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16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0F36-3292-4F0C-A37D-EDF5B673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Communist China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833C-554C-4B0B-B9CB-8E5BA8662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Rural majority under agrarian communes</a:t>
            </a:r>
          </a:p>
          <a:p>
            <a:r>
              <a:rPr lang="en-US" sz="1800" dirty="0"/>
              <a:t>Industry under State Owned Enterprises (SOEs)</a:t>
            </a:r>
          </a:p>
          <a:p>
            <a:r>
              <a:rPr lang="en-US" sz="1800" dirty="0"/>
              <a:t>Both communes and SOEs ensured job security and social protections</a:t>
            </a:r>
          </a:p>
          <a:p>
            <a:r>
              <a:rPr lang="en-US" sz="1800" dirty="0"/>
              <a:t>SOEs were modestly profitable, agrarian communes lagged far behind modern capitalist agriculture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3302F-A589-4B10-AC4E-4A87E737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82" y="368867"/>
            <a:ext cx="3996386" cy="27275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C7E41B2-D4BE-4742-BE45-3D541CE44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474" y="3735414"/>
            <a:ext cx="3577201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04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1669B-11C0-463A-9A66-66B5A073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ja-JP" altLang="en-US" sz="4000"/>
              <a:t>小康社会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D3184-2AED-4FEA-B3BC-ED1FCA859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Deng Xiaoping replaced Mao following the latter’s death</a:t>
            </a:r>
          </a:p>
          <a:p>
            <a:r>
              <a:rPr lang="en-US" sz="2400" dirty="0"/>
              <a:t>Pursued policy of </a:t>
            </a:r>
            <a:r>
              <a:rPr lang="en-US" sz="2400" i="1" dirty="0" err="1"/>
              <a:t>xiaokang</a:t>
            </a:r>
            <a:r>
              <a:rPr lang="en-US" sz="2400" dirty="0"/>
              <a:t> (prosperous society) based on four modernizations: agriculture, industry, education, science</a:t>
            </a:r>
          </a:p>
          <a:p>
            <a:r>
              <a:rPr lang="en-US" sz="2400" dirty="0"/>
              <a:t>Improved diplomatic relations with the capitalist world</a:t>
            </a:r>
          </a:p>
          <a:p>
            <a:r>
              <a:rPr lang="en-US" sz="2400" dirty="0"/>
              <a:t>Opened “special economic zones” to foreign capital to facilitate technology transfers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5C768-3CE7-46FD-9D3F-E2CD6F18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214" y="306909"/>
            <a:ext cx="3301083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640464-82A0-4540-833B-9F1F25E85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647" y="2828925"/>
            <a:ext cx="2550217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7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1DE6-2DFB-4DC4-872D-5DEB2185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Neoliberalism Compared to 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4E9B-210F-4564-BC40-BF62CDBE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Internationalization and </a:t>
            </a:r>
            <a:r>
              <a:rPr lang="en-US" dirty="0" err="1"/>
              <a:t>extensification</a:t>
            </a:r>
            <a:r>
              <a:rPr lang="en-US" dirty="0"/>
              <a:t> of Fordist production</a:t>
            </a:r>
          </a:p>
          <a:p>
            <a:r>
              <a:rPr lang="en-US" dirty="0"/>
              <a:t>Strong central states to regulate macroeconomy</a:t>
            </a:r>
          </a:p>
          <a:p>
            <a:r>
              <a:rPr lang="en-US" dirty="0"/>
              <a:t>Prevalence of public/private corporations, so-called “mixed economies”</a:t>
            </a:r>
          </a:p>
          <a:p>
            <a:r>
              <a:rPr lang="en-US" dirty="0"/>
              <a:t>Multilateral institutional order regulating investment, security and exchange</a:t>
            </a:r>
          </a:p>
          <a:p>
            <a:r>
              <a:rPr lang="en-US" dirty="0"/>
              <a:t>High wage regime for blue collar industrial manufacturing, basis of “affluent society” thesis</a:t>
            </a:r>
          </a:p>
        </p:txBody>
      </p:sp>
    </p:spTree>
    <p:extLst>
      <p:ext uri="{BB962C8B-B14F-4D97-AF65-F5344CB8AC3E}">
        <p14:creationId xmlns:p14="http://schemas.microsoft.com/office/powerpoint/2010/main" val="2601625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2C005-6482-413C-B6FE-44686FA2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Capitalism in China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79743-ECCC-4C78-88AE-408140781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 dirty="0"/>
              <a:t>Agrarian communes replaced by  township and village enterprises (TVEs) encourage entrepreneurialism, flexible labor, and market competition</a:t>
            </a:r>
          </a:p>
          <a:p>
            <a:r>
              <a:rPr lang="en-US" sz="2000" dirty="0"/>
              <a:t>1980-present largest rural to urban migration in human history</a:t>
            </a:r>
          </a:p>
          <a:p>
            <a:r>
              <a:rPr lang="en-US" sz="2000" dirty="0"/>
              <a:t>SOEs competed with private foreign business, introduced flexible labor, and managerial autonomy with profit incentives</a:t>
            </a:r>
          </a:p>
          <a:p>
            <a:r>
              <a:rPr lang="en-US" sz="2000" dirty="0"/>
              <a:t>By early twenty-first century SOEs and TVEs were open to complete privatization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F2F93-2D96-4621-84F6-5C635B67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2290207"/>
            <a:ext cx="4935970" cy="378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56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AD701-220E-4F95-A1C9-329AE34D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“End of History” or “Unipolar Moment”?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B572D-3FC7-4854-B75C-5F34164A8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40" r="1" b="235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4EDC-241A-431B-81B2-CA568D707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Following fall of Soviet Union U.S. enjoyed unchallenged global economic and military superiority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Francis Fukuyama famously declared the “end of history” in 1992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 at war from 2001-present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Increasingly social polarization worldwide since 2007-8 financial crisis</a:t>
            </a:r>
          </a:p>
        </p:txBody>
      </p:sp>
    </p:spTree>
    <p:extLst>
      <p:ext uri="{BB962C8B-B14F-4D97-AF65-F5344CB8AC3E}">
        <p14:creationId xmlns:p14="http://schemas.microsoft.com/office/powerpoint/2010/main" val="65056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DCB6-D938-4419-B2A3-5555BA20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Friedrich von Hayek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381F6-5A9F-464D-87C8-5E6A2162A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Austrian economist</a:t>
            </a:r>
          </a:p>
          <a:p>
            <a:r>
              <a:rPr lang="en-US" sz="1800" dirty="0"/>
              <a:t>1944 </a:t>
            </a:r>
            <a:r>
              <a:rPr lang="en-US" sz="1800" i="1" dirty="0"/>
              <a:t>Road to Serfdom</a:t>
            </a:r>
            <a:r>
              <a:rPr lang="en-US" sz="1800" dirty="0"/>
              <a:t> argued planning was necessarily incompatible with freedom</a:t>
            </a:r>
          </a:p>
          <a:p>
            <a:r>
              <a:rPr lang="en-US" sz="1800" dirty="0"/>
              <a:t>Instantly generated a small but dedicated group of </a:t>
            </a:r>
            <a:r>
              <a:rPr lang="en-US" sz="1800" dirty="0" err="1"/>
              <a:t>follwers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26470-8912-493B-836B-A56C6B1A5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081" y="342696"/>
            <a:ext cx="3621987" cy="27798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475817E-89AC-415E-9454-E89ADB61F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481" y="3735414"/>
            <a:ext cx="3339187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37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352A1F-08E0-4677-990F-38A69D671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16936" b="42436"/>
          <a:stretch/>
        </p:blipFill>
        <p:spPr>
          <a:xfrm>
            <a:off x="-2656236" y="2052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D5EBC-85B8-4A02-A943-3E66FE93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/>
              <a:t>Ayn 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41CE-00C3-4AAC-9457-551D542B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Russian expatriate</a:t>
            </a:r>
          </a:p>
          <a:p>
            <a:r>
              <a:rPr lang="en-US" sz="1800" dirty="0"/>
              <a:t>Novelist</a:t>
            </a:r>
          </a:p>
          <a:p>
            <a:r>
              <a:rPr lang="en-US" sz="1800" dirty="0"/>
              <a:t>Amateur philosopher</a:t>
            </a:r>
          </a:p>
          <a:p>
            <a:r>
              <a:rPr lang="en-US" sz="1800" dirty="0"/>
              <a:t>Argued altruism is actually selfishness, and collectivism is a form of despotism</a:t>
            </a:r>
          </a:p>
          <a:p>
            <a:r>
              <a:rPr lang="en-US" sz="1800" dirty="0"/>
              <a:t>Novels </a:t>
            </a:r>
            <a:r>
              <a:rPr lang="en-US" sz="1800" i="1" dirty="0"/>
              <a:t>Atlas Shrugged</a:t>
            </a:r>
            <a:r>
              <a:rPr lang="en-US" sz="1800" dirty="0"/>
              <a:t>, </a:t>
            </a:r>
            <a:r>
              <a:rPr lang="en-US" sz="1800" i="1" dirty="0"/>
              <a:t>The Anthem</a:t>
            </a:r>
            <a:r>
              <a:rPr lang="en-US" sz="1800" dirty="0"/>
              <a:t>, and </a:t>
            </a:r>
            <a:r>
              <a:rPr lang="en-US" sz="1800" i="1" dirty="0"/>
              <a:t>Fountainhead</a:t>
            </a:r>
            <a:r>
              <a:rPr lang="en-US" sz="1800" dirty="0"/>
              <a:t> featured strong entrepreneurs destroying the system by withholding their expertise</a:t>
            </a:r>
          </a:p>
          <a:p>
            <a:r>
              <a:rPr lang="en-US" sz="1800" dirty="0"/>
              <a:t>Atheist, at tension with the religious right</a:t>
            </a:r>
          </a:p>
        </p:txBody>
      </p:sp>
      <p:sp>
        <p:nvSpPr>
          <p:cNvPr id="15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112EB-4D39-483C-BBA0-C8A14F0F8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7433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7250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C90C5-DDDF-4D6A-99B5-E246F6F59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Mont Pelerin Society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9415-9F71-42F8-862F-7F57AA67C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2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27AB2-FFF4-49ED-8373-9956A29F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Intellectual organization (economists , philosophers, political scientists) dedicated to the ideas of Hayek</a:t>
            </a:r>
          </a:p>
          <a:p>
            <a:r>
              <a:rPr lang="en-US" sz="2000">
                <a:solidFill>
                  <a:srgbClr val="FFFFFF"/>
                </a:solidFill>
              </a:rPr>
              <a:t>First meeting in 1947 called to recognize and combat the prevalence of collectivist thought, Included:</a:t>
            </a:r>
          </a:p>
          <a:p>
            <a:r>
              <a:rPr lang="en-US" sz="2000">
                <a:solidFill>
                  <a:srgbClr val="FFFFFF"/>
                </a:solidFill>
              </a:rPr>
              <a:t>Karl Popper, theorist of “the open society”</a:t>
            </a:r>
          </a:p>
          <a:p>
            <a:r>
              <a:rPr lang="en-US" sz="2000">
                <a:solidFill>
                  <a:srgbClr val="FFFFFF"/>
                </a:solidFill>
              </a:rPr>
              <a:t>Milton Friedman and George Stigler, pioneers of “Chicago School” price theory</a:t>
            </a:r>
          </a:p>
        </p:txBody>
      </p:sp>
    </p:spTree>
    <p:extLst>
      <p:ext uri="{BB962C8B-B14F-4D97-AF65-F5344CB8AC3E}">
        <p14:creationId xmlns:p14="http://schemas.microsoft.com/office/powerpoint/2010/main" val="258423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9868-083B-4FA6-9504-471F24A3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Business Leaders Against the Class Compromise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98041-9855-47EA-BD2A-420F8E0A7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Many CEOs in companies with strong unions and/or communist-influenced workers never accepted class compromise</a:t>
            </a:r>
          </a:p>
          <a:p>
            <a:r>
              <a:rPr lang="en-US" sz="1800" dirty="0"/>
              <a:t>GM CEO Alfred Sloan was anti-labor and believed economic elites are on top through hard work and superior skill</a:t>
            </a:r>
          </a:p>
          <a:p>
            <a:r>
              <a:rPr lang="en-US" sz="1800" dirty="0"/>
              <a:t>GE CEO Lemuel Boulware was opposed to Communist-led UE and friends with Ronald Reagan by the early 1950s</a:t>
            </a:r>
          </a:p>
          <a:p>
            <a:r>
              <a:rPr lang="en-US" sz="1800" dirty="0"/>
              <a:t>Formed </a:t>
            </a:r>
            <a:r>
              <a:rPr lang="en-US" sz="1800" b="1" i="1" dirty="0"/>
              <a:t>Business Roundtable </a:t>
            </a:r>
            <a:r>
              <a:rPr lang="en-US" sz="1800" dirty="0"/>
              <a:t>to advocate positions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DF081-5C5B-4413-9791-ED83D7C77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9" r="2" b="29085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9AE4B-E9BA-4A2F-8A6C-63F0ACAE8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0" r="-1" b="31024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2600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FDA99-1A5A-4F27-9AD0-DFCD5F93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Decline of Manufacturing Hegemony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663E-33DD-4366-A197-486062217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2779954" cy="2820012"/>
          </a:xfrm>
        </p:spPr>
        <p:txBody>
          <a:bodyPr>
            <a:normAutofit/>
          </a:bodyPr>
          <a:lstStyle/>
          <a:p>
            <a:r>
              <a:rPr lang="en-US" sz="1600" dirty="0"/>
              <a:t>1971- First US trade deficit of the twentieth century</a:t>
            </a:r>
          </a:p>
          <a:p>
            <a:r>
              <a:rPr lang="en-US" sz="1600" dirty="0"/>
              <a:t>1970-1980- Manufacturing employment fell from 38 to 28 percent</a:t>
            </a:r>
          </a:p>
          <a:p>
            <a:r>
              <a:rPr lang="en-US" sz="1600" dirty="0"/>
              <a:t>1971- Nixon reneges on gold convertibility</a:t>
            </a:r>
          </a:p>
          <a:p>
            <a:r>
              <a:rPr lang="en-US" sz="1600" dirty="0"/>
              <a:t>1970s- Japanese </a:t>
            </a:r>
            <a:r>
              <a:rPr lang="en-US" sz="1600" i="1" dirty="0"/>
              <a:t>kaizen</a:t>
            </a:r>
            <a:r>
              <a:rPr lang="en-US" sz="1600" dirty="0"/>
              <a:t> advances upon </a:t>
            </a:r>
            <a:r>
              <a:rPr lang="en-US" sz="1600" dirty="0" err="1"/>
              <a:t>fordism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B5FEE-CD01-4149-8956-9F4F225D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660" y="2962451"/>
            <a:ext cx="6674583" cy="28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6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352C3-C5FA-47DC-8833-96CAACBC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Deindustrialization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6751D-250A-4A5D-9D29-403DAE1FE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E7E6E6"/>
                </a:solidFill>
              </a:rPr>
              <a:t>1970-1980- Detroit and Chicago lost half of their manufacturing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28A4F-0366-4F13-B813-49B83BFA3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1" y="307731"/>
            <a:ext cx="5125175" cy="3997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7E323-F8BF-426B-974D-23281367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471997"/>
            <a:ext cx="5455917" cy="36691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7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B3FA7-AB8E-46CF-8290-E2FF69A3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Oil Crisis and Stagflation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A801-D40E-4671-9EF7-44BDE35B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OPEC formed in 1960</a:t>
            </a:r>
          </a:p>
          <a:p>
            <a:r>
              <a:rPr lang="en-US" sz="2400" dirty="0"/>
              <a:t>Israel/Egyptian war stanched import of oil</a:t>
            </a:r>
          </a:p>
          <a:p>
            <a:r>
              <a:rPr lang="en-US" sz="2400" dirty="0"/>
              <a:t>1973 oil embargo</a:t>
            </a:r>
          </a:p>
          <a:p>
            <a:r>
              <a:rPr lang="en-US" sz="2400" dirty="0"/>
              <a:t>1973-1981- 10 percent inflation, 2.4 percent growth</a:t>
            </a:r>
          </a:p>
          <a:p>
            <a:r>
              <a:rPr lang="en-US" sz="2400" dirty="0"/>
              <a:t>1970-1980- “misery index,” sum of unemployment and inflation rates, doubled from 10.8 to 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E69A2-1C7E-4556-AB02-877B5D21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1" y="312981"/>
            <a:ext cx="4042409" cy="2273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7E421E-A823-4B6B-8783-9514667D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3386494"/>
            <a:ext cx="4042410" cy="22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20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804</Words>
  <Application>Microsoft Office PowerPoint</Application>
  <PresentationFormat>Widescreen</PresentationFormat>
  <Paragraphs>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游ゴシック Light</vt:lpstr>
      <vt:lpstr>Arial</vt:lpstr>
      <vt:lpstr>Calibri</vt:lpstr>
      <vt:lpstr>Calibri Light</vt:lpstr>
      <vt:lpstr>Office Theme</vt:lpstr>
      <vt:lpstr>Neoliberalism</vt:lpstr>
      <vt:lpstr>Neoliberalism Compared to What</vt:lpstr>
      <vt:lpstr>Friedrich von Hayek</vt:lpstr>
      <vt:lpstr>Ayn Rand</vt:lpstr>
      <vt:lpstr>Mont Pelerin Society</vt:lpstr>
      <vt:lpstr>Business Leaders Against the Class Compromise</vt:lpstr>
      <vt:lpstr>Decline of Manufacturing Hegemony</vt:lpstr>
      <vt:lpstr>Deindustrialization</vt:lpstr>
      <vt:lpstr>Oil Crisis and Stagflation</vt:lpstr>
      <vt:lpstr>End of the High Wage Regime</vt:lpstr>
      <vt:lpstr>The Carter Recession and Volcker Shock</vt:lpstr>
      <vt:lpstr>The Washington Consensus</vt:lpstr>
      <vt:lpstr>Supply-Side Economics/ Neoliberalism (neo-classicism)</vt:lpstr>
      <vt:lpstr>Ronald Reagan</vt:lpstr>
      <vt:lpstr>British Neoliberalism</vt:lpstr>
      <vt:lpstr>Glasnost and Perestroika</vt:lpstr>
      <vt:lpstr>Fall of the Berlin Wall, 1989</vt:lpstr>
      <vt:lpstr>Communist China</vt:lpstr>
      <vt:lpstr>小康社会</vt:lpstr>
      <vt:lpstr>Capitalism in China</vt:lpstr>
      <vt:lpstr>“End of History” or “Unipolar Moment”?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Neoliberalism</dc:title>
  <dc:creator>Cody Stephens</dc:creator>
  <cp:lastModifiedBy>Cody Stephens</cp:lastModifiedBy>
  <cp:revision>8</cp:revision>
  <dcterms:created xsi:type="dcterms:W3CDTF">2018-09-10T14:57:22Z</dcterms:created>
  <dcterms:modified xsi:type="dcterms:W3CDTF">2018-09-10T15:20:14Z</dcterms:modified>
</cp:coreProperties>
</file>